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61" r:id="rId5"/>
    <p:sldId id="258" r:id="rId6"/>
    <p:sldId id="264" r:id="rId7"/>
    <p:sldId id="259" r:id="rId8"/>
    <p:sldId id="260" r:id="rId9"/>
    <p:sldId id="262" r:id="rId10"/>
    <p:sldId id="265" r:id="rId11"/>
    <p:sldId id="263" r:id="rId12"/>
    <p:sldId id="267" r:id="rId13"/>
    <p:sldId id="268" r:id="rId14"/>
    <p:sldId id="269" r:id="rId15"/>
    <p:sldId id="270" r:id="rId16"/>
    <p:sldId id="272" r:id="rId17"/>
    <p:sldId id="273" r:id="rId18"/>
    <p:sldId id="275" r:id="rId19"/>
    <p:sldId id="274" r:id="rId20"/>
    <p:sldId id="271" r:id="rId21"/>
    <p:sldId id="278" r:id="rId22"/>
    <p:sldId id="277" r:id="rId23"/>
    <p:sldId id="276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9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D26E-F106-2044-A709-D868A16AF3D7}" type="datetimeFigureOut">
              <a:rPr lang="en-US" smtClean="0"/>
              <a:t>16/03/18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9EC9-D94A-A147-A30B-449FC5647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6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D26E-F106-2044-A709-D868A16AF3D7}" type="datetimeFigureOut">
              <a:rPr lang="en-US" smtClean="0"/>
              <a:t>16/03/18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9EC9-D94A-A147-A30B-449FC5647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6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D26E-F106-2044-A709-D868A16AF3D7}" type="datetimeFigureOut">
              <a:rPr lang="en-US" smtClean="0"/>
              <a:t>16/03/18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9EC9-D94A-A147-A30B-449FC5647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84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D26E-F106-2044-A709-D868A16AF3D7}" type="datetimeFigureOut">
              <a:rPr lang="en-US" smtClean="0"/>
              <a:t>16/03/18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9EC9-D94A-A147-A30B-449FC5647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9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D26E-F106-2044-A709-D868A16AF3D7}" type="datetimeFigureOut">
              <a:rPr lang="en-US" smtClean="0"/>
              <a:t>16/03/18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9EC9-D94A-A147-A30B-449FC5647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41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D26E-F106-2044-A709-D868A16AF3D7}" type="datetimeFigureOut">
              <a:rPr lang="en-US" smtClean="0"/>
              <a:t>16/03/18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9EC9-D94A-A147-A30B-449FC5647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77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D26E-F106-2044-A709-D868A16AF3D7}" type="datetimeFigureOut">
              <a:rPr lang="en-US" smtClean="0"/>
              <a:t>16/03/18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9EC9-D94A-A147-A30B-449FC5647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95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D26E-F106-2044-A709-D868A16AF3D7}" type="datetimeFigureOut">
              <a:rPr lang="en-US" smtClean="0"/>
              <a:t>16/03/18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9EC9-D94A-A147-A30B-449FC5647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68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D26E-F106-2044-A709-D868A16AF3D7}" type="datetimeFigureOut">
              <a:rPr lang="en-US" smtClean="0"/>
              <a:t>16/03/18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9EC9-D94A-A147-A30B-449FC5647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5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D26E-F106-2044-A709-D868A16AF3D7}" type="datetimeFigureOut">
              <a:rPr lang="en-US" smtClean="0"/>
              <a:t>16/03/18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9EC9-D94A-A147-A30B-449FC5647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83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D26E-F106-2044-A709-D868A16AF3D7}" type="datetimeFigureOut">
              <a:rPr lang="en-US" smtClean="0"/>
              <a:t>16/03/18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9EC9-D94A-A147-A30B-449FC5647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76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2D26E-F106-2044-A709-D868A16AF3D7}" type="datetimeFigureOut">
              <a:rPr lang="en-US" smtClean="0"/>
              <a:t>16/03/18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B9EC9-D94A-A147-A30B-449FC5647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15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 smtClean="0">
                <a:solidFill>
                  <a:schemeClr val="accent6">
                    <a:lumMod val="75000"/>
                  </a:schemeClr>
                </a:solidFill>
              </a:rPr>
              <a:t>Short history of statistical genetics</a:t>
            </a:r>
            <a:endParaRPr lang="en-US" sz="3600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205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Francis Galton</a:t>
            </a:r>
            <a:endParaRPr lang="en-US" dirty="0"/>
          </a:p>
        </p:txBody>
      </p:sp>
      <p:pic>
        <p:nvPicPr>
          <p:cNvPr id="4" name="Picture 3" descr="Francis_Galton_1850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22" y="1414601"/>
            <a:ext cx="3263849" cy="44306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1275" y="2121901"/>
            <a:ext cx="36495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Regression</a:t>
            </a:r>
          </a:p>
          <a:p>
            <a:r>
              <a:rPr lang="en-US" dirty="0" smtClean="0"/>
              <a:t>Correlation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Eugenic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Nature versus nurture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Fingerprint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90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Polymath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518" y="1371868"/>
            <a:ext cx="4256482" cy="5486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5" y="1912926"/>
            <a:ext cx="4727452" cy="41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81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Eye color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1542125"/>
            <a:ext cx="54356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05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Royal Geographical Society</a:t>
            </a:r>
            <a:endParaRPr lang="en-US" dirty="0"/>
          </a:p>
        </p:txBody>
      </p:sp>
      <p:pic>
        <p:nvPicPr>
          <p:cNvPr id="4" name="Picture 3" descr="Eng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242" y="1690948"/>
            <a:ext cx="3621294" cy="51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5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Karl Pearson</a:t>
            </a:r>
            <a:endParaRPr lang="en-US" dirty="0"/>
          </a:p>
        </p:txBody>
      </p:sp>
      <p:pic>
        <p:nvPicPr>
          <p:cNvPr id="4" name="Picture 3" descr="1024px-Karl_Pearson;_Sir_Francis_Galt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002" y="1556512"/>
            <a:ext cx="4475452" cy="530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48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K</a:t>
            </a:r>
            <a:r>
              <a:rPr lang="en-US" dirty="0" smtClean="0"/>
              <a:t>arl</a:t>
            </a:r>
            <a:r>
              <a:rPr lang="zh-CN" altLang="en-US" dirty="0" smtClean="0"/>
              <a:t> </a:t>
            </a:r>
            <a:r>
              <a:rPr lang="en-AU" altLang="zh-CN" dirty="0" smtClean="0"/>
              <a:t>Pearson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Chi-square test</a:t>
            </a:r>
          </a:p>
          <a:p>
            <a:r>
              <a:rPr lang="en-US" dirty="0" smtClean="0"/>
              <a:t>Principal component analysis</a:t>
            </a:r>
          </a:p>
          <a:p>
            <a:r>
              <a:rPr lang="en-US" dirty="0" smtClean="0"/>
              <a:t>Regression analysis</a:t>
            </a:r>
          </a:p>
          <a:p>
            <a:r>
              <a:rPr lang="en-US" b="1" i="1" dirty="0" smtClean="0"/>
              <a:t>The </a:t>
            </a:r>
            <a:r>
              <a:rPr lang="en-US" b="1" i="1" dirty="0" err="1" smtClean="0"/>
              <a:t>Grammer</a:t>
            </a:r>
            <a:r>
              <a:rPr lang="en-US" b="1" i="1" dirty="0" smtClean="0"/>
              <a:t> of Science</a:t>
            </a:r>
            <a:endParaRPr lang="en-US" b="1" i="1" dirty="0"/>
          </a:p>
        </p:txBody>
      </p:sp>
      <p:pic>
        <p:nvPicPr>
          <p:cNvPr id="4" name="Picture 3" descr="1920px-Einstein-with-habicht-and-solov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92" y="3807008"/>
            <a:ext cx="4031399" cy="2901767"/>
          </a:xfrm>
          <a:prstGeom prst="rect">
            <a:avLst/>
          </a:prstGeom>
        </p:spPr>
      </p:pic>
      <p:pic>
        <p:nvPicPr>
          <p:cNvPr id="5" name="Picture 4" descr="Pears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855" y="0"/>
            <a:ext cx="1928705" cy="25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49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Ptea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05" y="1287150"/>
            <a:ext cx="7542069" cy="507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28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JPte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546100"/>
            <a:ext cx="84963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20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giants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A Fisher (1890-1962): maximum likelihood</a:t>
            </a:r>
          </a:p>
          <a:p>
            <a:endParaRPr lang="en-US" dirty="0"/>
          </a:p>
          <a:p>
            <a:r>
              <a:rPr lang="en-US" dirty="0" smtClean="0"/>
              <a:t>Sewall Wright (1889-1988): path analysis</a:t>
            </a:r>
          </a:p>
          <a:p>
            <a:endParaRPr lang="en-US" dirty="0"/>
          </a:p>
          <a:p>
            <a:r>
              <a:rPr lang="en-US" dirty="0" smtClean="0"/>
              <a:t>JBS Haldane (1892-1964): Haldane map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745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 Fisher</a:t>
            </a:r>
          </a:p>
        </p:txBody>
      </p:sp>
      <p:pic>
        <p:nvPicPr>
          <p:cNvPr id="4" name="Picture 3" descr="Youngronaldfishe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17" y="1594876"/>
            <a:ext cx="2979329" cy="4177203"/>
          </a:xfrm>
          <a:prstGeom prst="rect">
            <a:avLst/>
          </a:prstGeom>
        </p:spPr>
      </p:pic>
      <p:pic>
        <p:nvPicPr>
          <p:cNvPr id="3" name="Picture 2" descr="fishe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12" y="1594876"/>
            <a:ext cx="3282963" cy="417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35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Darwin-</a:t>
            </a:r>
            <a:r>
              <a:rPr lang="en-US" dirty="0" err="1" smtClean="0"/>
              <a:t>Wedwood</a:t>
            </a:r>
            <a:r>
              <a:rPr lang="en-US" dirty="0" smtClean="0"/>
              <a:t> tree</a:t>
            </a:r>
            <a:endParaRPr lang="en-US" dirty="0"/>
          </a:p>
        </p:txBody>
      </p:sp>
      <p:pic>
        <p:nvPicPr>
          <p:cNvPr id="4" name="Picture 3" descr="Darwin-Wedgwood-Galton_family_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3200"/>
            <a:ext cx="9144000" cy="38955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19068" y="2572001"/>
            <a:ext cx="1008855" cy="385800"/>
          </a:xfrm>
          <a:prstGeom prst="rect">
            <a:avLst/>
          </a:prstGeom>
          <a:noFill/>
          <a:ln w="254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75371" y="2579726"/>
            <a:ext cx="1008855" cy="385800"/>
          </a:xfrm>
          <a:prstGeom prst="rect">
            <a:avLst/>
          </a:prstGeom>
          <a:noFill/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76314" y="3632326"/>
            <a:ext cx="1008855" cy="385800"/>
          </a:xfrm>
          <a:prstGeom prst="rect">
            <a:avLst/>
          </a:prstGeom>
          <a:noFill/>
          <a:ln w="254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1024px-Charles_Darwin_by_G._Richmo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040" y="4742126"/>
            <a:ext cx="1581499" cy="2115873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005919" y="2587451"/>
            <a:ext cx="1008855" cy="385800"/>
          </a:xfrm>
          <a:prstGeom prst="rect">
            <a:avLst/>
          </a:prstGeom>
          <a:noFill/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Emma_Darwi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56" y="4736106"/>
            <a:ext cx="1832545" cy="2137969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4248727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875"/>
            <a:ext cx="9144000" cy="568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64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Caius</a:t>
            </a:r>
            <a:endParaRPr lang="en-US" dirty="0"/>
          </a:p>
        </p:txBody>
      </p:sp>
      <p:pic>
        <p:nvPicPr>
          <p:cNvPr id="4" name="Picture 3" descr="Venn-stainedglass-gonville-caiu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32" y="2475550"/>
            <a:ext cx="2262677" cy="4382449"/>
          </a:xfrm>
          <a:prstGeom prst="rect">
            <a:avLst/>
          </a:prstGeom>
        </p:spPr>
      </p:pic>
      <p:pic>
        <p:nvPicPr>
          <p:cNvPr id="5" name="Picture 4" descr="Crick-stainedglass-gonville-caiu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55" y="2480362"/>
            <a:ext cx="2241592" cy="4377638"/>
          </a:xfrm>
          <a:prstGeom prst="rect">
            <a:avLst/>
          </a:prstGeom>
        </p:spPr>
      </p:pic>
      <p:pic>
        <p:nvPicPr>
          <p:cNvPr id="6" name="Picture 5" descr="Fisher-stainedglass-gonville-caiu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25" y="2447501"/>
            <a:ext cx="2101228" cy="441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67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20130210_15125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95" y="767767"/>
            <a:ext cx="7455877" cy="559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79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Sewall Wright</a:t>
            </a:r>
            <a:endParaRPr lang="en-US" dirty="0"/>
          </a:p>
        </p:txBody>
      </p:sp>
      <p:pic>
        <p:nvPicPr>
          <p:cNvPr id="4" name="Picture 3" descr="Sewall_Wrigh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46" y="2315400"/>
            <a:ext cx="2208002" cy="270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140" y="1643781"/>
            <a:ext cx="6798032" cy="392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85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Wedgwood</a:t>
            </a:r>
            <a:endParaRPr lang="en-US" dirty="0"/>
          </a:p>
        </p:txBody>
      </p:sp>
      <p:pic>
        <p:nvPicPr>
          <p:cNvPr id="4" name="Picture 3" descr="wonderlust-top-bann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1300"/>
            <a:ext cx="9144000" cy="2029968"/>
          </a:xfrm>
          <a:prstGeom prst="rect">
            <a:avLst/>
          </a:prstGeom>
        </p:spPr>
      </p:pic>
      <p:pic>
        <p:nvPicPr>
          <p:cNvPr id="5" name="Picture 4" descr="wedwoo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675" y="3348578"/>
            <a:ext cx="5960702" cy="35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56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Kissing cousins</a:t>
            </a:r>
            <a:endParaRPr lang="en-US" dirty="0"/>
          </a:p>
        </p:txBody>
      </p:sp>
      <p:pic>
        <p:nvPicPr>
          <p:cNvPr id="5" name="Picture 4" descr="Elsa_Einste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602" y="1703951"/>
            <a:ext cx="2767280" cy="4077024"/>
          </a:xfrm>
          <a:prstGeom prst="rect">
            <a:avLst/>
          </a:prstGeom>
        </p:spPr>
      </p:pic>
      <p:pic>
        <p:nvPicPr>
          <p:cNvPr id="6" name="Picture 5" descr="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03" y="2560875"/>
            <a:ext cx="3111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59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Darwin</a:t>
            </a:r>
            <a:r>
              <a:rPr lang="zh-CN" altLang="en-US" dirty="0" smtClean="0"/>
              <a:t> </a:t>
            </a:r>
            <a:r>
              <a:rPr lang="en-AU" altLang="zh-CN" dirty="0" smtClean="0"/>
              <a:t>Tree</a:t>
            </a:r>
            <a:endParaRPr lang="en-US" dirty="0"/>
          </a:p>
        </p:txBody>
      </p:sp>
      <p:pic>
        <p:nvPicPr>
          <p:cNvPr id="4" name="Picture 3" descr="Darwin_Tree_18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61" y="1221700"/>
            <a:ext cx="3048000" cy="5151120"/>
          </a:xfrm>
          <a:prstGeom prst="rect">
            <a:avLst/>
          </a:prstGeom>
        </p:spPr>
      </p:pic>
      <p:pic>
        <p:nvPicPr>
          <p:cNvPr id="5" name="Picture 4" descr="1024px-Charles_Darwin_by_G._Richmo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597" y="1417638"/>
            <a:ext cx="3720203" cy="497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89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Beagle</a:t>
            </a:r>
            <a:r>
              <a:rPr lang="zh-CN" altLang="en-US" dirty="0" smtClean="0"/>
              <a:t> </a:t>
            </a:r>
            <a:r>
              <a:rPr lang="en-AU" altLang="zh-CN" dirty="0" smtClean="0"/>
              <a:t>voyage</a:t>
            </a:r>
            <a:endParaRPr lang="en-US" dirty="0"/>
          </a:p>
        </p:txBody>
      </p:sp>
      <p:pic>
        <p:nvPicPr>
          <p:cNvPr id="4" name="Picture 3" descr="Voyage_of_the_Beagle-en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" y="2830875"/>
            <a:ext cx="5751504" cy="2875752"/>
          </a:xfrm>
          <a:prstGeom prst="rect">
            <a:avLst/>
          </a:prstGeom>
        </p:spPr>
      </p:pic>
      <p:pic>
        <p:nvPicPr>
          <p:cNvPr id="5" name="Picture 4" descr="Che_Guevara-Granado_-_Mapa_1er_viaje_-_195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505" y="2183774"/>
            <a:ext cx="3128160" cy="43909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7349" y="5722703"/>
            <a:ext cx="321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Evolution</a:t>
            </a:r>
            <a:r>
              <a:rPr lang="zh-CN" altLang="en-US" dirty="0" smtClean="0"/>
              <a:t> </a:t>
            </a:r>
            <a:r>
              <a:rPr lang="en-AU" altLang="zh-CN" dirty="0" err="1" smtClean="0"/>
              <a:t>vs</a:t>
            </a:r>
            <a:r>
              <a:rPr lang="zh-CN" altLang="en-US" dirty="0" smtClean="0"/>
              <a:t> </a:t>
            </a:r>
            <a:r>
              <a:rPr lang="en-AU" altLang="zh-CN" dirty="0" smtClean="0"/>
              <a:t>Revolution</a:t>
            </a:r>
            <a:endParaRPr lang="en-US" dirty="0"/>
          </a:p>
        </p:txBody>
      </p:sp>
      <p:pic>
        <p:nvPicPr>
          <p:cNvPr id="7" name="Picture 6" descr="CheHigh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960" y="0"/>
            <a:ext cx="1560576" cy="1999488"/>
          </a:xfrm>
          <a:prstGeom prst="rect">
            <a:avLst/>
          </a:prstGeom>
        </p:spPr>
      </p:pic>
      <p:pic>
        <p:nvPicPr>
          <p:cNvPr id="8" name="Picture 7" descr="dwHigh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1" y="42888"/>
            <a:ext cx="2007940" cy="27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0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Darwin’s</a:t>
            </a:r>
            <a:r>
              <a:rPr lang="zh-CN" altLang="en-US" dirty="0" smtClean="0"/>
              <a:t> </a:t>
            </a:r>
            <a:r>
              <a:rPr lang="en-AU" altLang="zh-CN" dirty="0" smtClean="0"/>
              <a:t>Lab</a:t>
            </a:r>
            <a:r>
              <a:rPr lang="zh-CN" altLang="en-US" dirty="0" smtClean="0"/>
              <a:t>:</a:t>
            </a:r>
            <a:r>
              <a:rPr lang="en-US" dirty="0" smtClean="0"/>
              <a:t>Down</a:t>
            </a:r>
            <a:r>
              <a:rPr lang="zh-CN" altLang="en-US" dirty="0" smtClean="0"/>
              <a:t> </a:t>
            </a:r>
            <a:r>
              <a:rPr lang="en-AU" altLang="zh-CN" dirty="0" smtClean="0"/>
              <a:t>house</a:t>
            </a:r>
            <a:endParaRPr lang="en-US" dirty="0"/>
          </a:p>
        </p:txBody>
      </p:sp>
      <p:pic>
        <p:nvPicPr>
          <p:cNvPr id="4" name="Picture 3" descr="1024px-Down_Hous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4" y="1317508"/>
            <a:ext cx="3794608" cy="5058242"/>
          </a:xfrm>
          <a:prstGeom prst="rect">
            <a:avLst/>
          </a:prstGeom>
        </p:spPr>
      </p:pic>
      <p:pic>
        <p:nvPicPr>
          <p:cNvPr id="5" name="Picture 4" descr="2560px-Down_House,_Downe,_Kent,_England_-greenhouse-28March20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258" y="3566090"/>
            <a:ext cx="4593741" cy="2796815"/>
          </a:xfrm>
          <a:prstGeom prst="rect">
            <a:avLst/>
          </a:prstGeom>
        </p:spPr>
      </p:pic>
      <p:pic>
        <p:nvPicPr>
          <p:cNvPr id="6" name="Picture 5" descr="Salón_Down_Hous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712" y="1413425"/>
            <a:ext cx="5111493" cy="202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2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Darwin’s health problems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Imperfect fossil records</a:t>
            </a:r>
          </a:p>
          <a:p>
            <a:r>
              <a:rPr lang="en-US" dirty="0" smtClean="0"/>
              <a:t>Poor garden experiments</a:t>
            </a:r>
            <a:r>
              <a:rPr lang="mr-IN" dirty="0" smtClean="0"/>
              <a:t>…</a:t>
            </a:r>
            <a:endParaRPr lang="en-AU" dirty="0" smtClean="0"/>
          </a:p>
          <a:p>
            <a:r>
              <a:rPr lang="en-US" dirty="0">
                <a:solidFill>
                  <a:srgbClr val="FF0000"/>
                </a:solidFill>
              </a:rPr>
              <a:t>Bleeding </a:t>
            </a:r>
            <a:r>
              <a:rPr lang="en-US" dirty="0" smtClean="0">
                <a:solidFill>
                  <a:srgbClr val="FF0000"/>
                </a:solidFill>
              </a:rPr>
              <a:t>inheritance, his big trouble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814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Mendel’s genetics</a:t>
            </a:r>
            <a:endParaRPr lang="en-US" dirty="0"/>
          </a:p>
        </p:txBody>
      </p:sp>
      <p:pic>
        <p:nvPicPr>
          <p:cNvPr id="4" name="Picture 3" descr="Mendelian_inheritance_3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863" y="1692504"/>
            <a:ext cx="4145057" cy="5133346"/>
          </a:xfrm>
          <a:prstGeom prst="rect">
            <a:avLst/>
          </a:prstGeom>
        </p:spPr>
      </p:pic>
      <p:pic>
        <p:nvPicPr>
          <p:cNvPr id="5" name="Picture 4" descr="480px-Gregor_Mendel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87" y="1639650"/>
            <a:ext cx="3839614" cy="521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68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115</Words>
  <Application>Microsoft Macintosh PowerPoint</Application>
  <PresentationFormat>On-screen Show (4:3)</PresentationFormat>
  <Paragraphs>37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Short history of statistical genetics</vt:lpstr>
      <vt:lpstr>Darwin-Wedwood tree</vt:lpstr>
      <vt:lpstr>Wedgwood</vt:lpstr>
      <vt:lpstr>Kissing cousins</vt:lpstr>
      <vt:lpstr>Darwin Tree</vt:lpstr>
      <vt:lpstr>Beagle voyage</vt:lpstr>
      <vt:lpstr>Darwin’s Lab:Down house</vt:lpstr>
      <vt:lpstr>Darwin’s health problems…</vt:lpstr>
      <vt:lpstr>Mendel’s genetics</vt:lpstr>
      <vt:lpstr>Francis Galton</vt:lpstr>
      <vt:lpstr>Polymath</vt:lpstr>
      <vt:lpstr>Eye color</vt:lpstr>
      <vt:lpstr>Royal Geographical Society</vt:lpstr>
      <vt:lpstr>Karl Pearson</vt:lpstr>
      <vt:lpstr>Karl Pearson</vt:lpstr>
      <vt:lpstr>PowerPoint Presentation</vt:lpstr>
      <vt:lpstr>PowerPoint Presentation</vt:lpstr>
      <vt:lpstr>Three giants</vt:lpstr>
      <vt:lpstr>R A Fisher</vt:lpstr>
      <vt:lpstr>PowerPoint Presentation</vt:lpstr>
      <vt:lpstr>Caius</vt:lpstr>
      <vt:lpstr>PowerPoint Presentation</vt:lpstr>
      <vt:lpstr>Sewall Wright</vt:lpstr>
    </vt:vector>
  </TitlesOfParts>
  <Company>Free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Guo-Bo Chen</dc:creator>
  <cp:lastModifiedBy>Guo-Bo Chen</cp:lastModifiedBy>
  <cp:revision>75</cp:revision>
  <dcterms:created xsi:type="dcterms:W3CDTF">2018-03-14T22:14:43Z</dcterms:created>
  <dcterms:modified xsi:type="dcterms:W3CDTF">2018-03-16T05:02:09Z</dcterms:modified>
</cp:coreProperties>
</file>